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8" r:id="rId2"/>
    <p:sldId id="359" r:id="rId3"/>
    <p:sldId id="361" r:id="rId4"/>
    <p:sldId id="363" r:id="rId5"/>
    <p:sldId id="364" r:id="rId6"/>
    <p:sldId id="379" r:id="rId7"/>
    <p:sldId id="380" r:id="rId8"/>
    <p:sldId id="381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83" r:id="rId18"/>
    <p:sldId id="382" r:id="rId19"/>
    <p:sldId id="376" r:id="rId20"/>
    <p:sldId id="377" r:id="rId21"/>
    <p:sldId id="378" r:id="rId22"/>
  </p:sldIdLst>
  <p:sldSz cx="14630400" cy="82296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 userDrawn="1">
          <p15:clr>
            <a:srgbClr val="A4A3A4"/>
          </p15:clr>
        </p15:guide>
        <p15:guide id="3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Huff" initials="CH" lastIdx="2" clrIdx="0">
    <p:extLst/>
  </p:cmAuthor>
  <p:cmAuthor id="2" name="Chris Huff" initials="CH [2]" lastIdx="1" clrIdx="1">
    <p:extLst/>
  </p:cmAuthor>
  <p:cmAuthor id="3" name="Chris Huff" initials="CH [3]" lastIdx="1" clrIdx="2">
    <p:extLst/>
  </p:cmAuthor>
  <p:cmAuthor id="4" name="Richard Caccavale" initials="RC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C0"/>
    <a:srgbClr val="000000"/>
    <a:srgbClr val="00AD42"/>
    <a:srgbClr val="FF9300"/>
    <a:srgbClr val="00CCF4"/>
    <a:srgbClr val="AB275C"/>
    <a:srgbClr val="002740"/>
    <a:srgbClr val="333333"/>
    <a:srgbClr val="FFFFFF"/>
    <a:srgbClr val="2F8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30" autoAdjust="0"/>
    <p:restoredTop sz="89352" autoAdjust="0"/>
  </p:normalViewPr>
  <p:slideViewPr>
    <p:cSldViewPr snapToGrid="0" snapToObjects="1">
      <p:cViewPr>
        <p:scale>
          <a:sx n="71" d="100"/>
          <a:sy n="71" d="100"/>
        </p:scale>
        <p:origin x="-1432" y="-47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6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271C-BF13-4142-BECB-DE342C6052F1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4331C-B5FB-2543-9A27-8779DB9BE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04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40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MICHAEL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MICHAEL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5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68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2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0C29-4909-415A-95B4-F8C74EB1F0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3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0C29-4909-415A-95B4-F8C74EB1F0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3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0C29-4909-415A-95B4-F8C74EB1F0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3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0C29-4909-415A-95B4-F8C74EB1F0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15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0C29-4909-415A-95B4-F8C74EB1F0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0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22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3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9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1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23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MICHAEL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8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MICHAEL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331C-B5FB-2543-9A27-8779DB9BEC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65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0C29-4909-415A-95B4-F8C74EB1F0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7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Right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eft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Right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0C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Left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Right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Left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Right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007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eft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Right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eft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Right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AB2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Left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Right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Left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Right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Left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Right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Left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Right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A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Le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Le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302511"/>
            <a:ext cx="12435840" cy="1764030"/>
          </a:xfrm>
        </p:spPr>
        <p:txBody>
          <a:bodyPr lIns="0" rIns="0" anchor="b" anchorCtr="0">
            <a:normAutofit/>
          </a:bodyPr>
          <a:lstStyle>
            <a:lvl1pPr algn="l">
              <a:defRPr sz="4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7280" y="4193540"/>
            <a:ext cx="12435840" cy="2103120"/>
          </a:xfrm>
        </p:spPr>
        <p:txBody>
          <a:bodyPr lIns="38100" rIns="0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13647" y="760207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1243615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  <a:lvl2pPr>
              <a:defRPr sz="3200" baseline="0">
                <a:solidFill>
                  <a:schemeClr val="tx1"/>
                </a:solidFill>
              </a:defRPr>
            </a:lvl2pPr>
            <a:lvl3pPr>
              <a:defRPr sz="3200" baseline="0">
                <a:solidFill>
                  <a:schemeClr val="tx1"/>
                </a:solidFill>
              </a:defRPr>
            </a:lvl3pPr>
            <a:lvl4pPr>
              <a:defRPr sz="3200" baseline="0">
                <a:solidFill>
                  <a:schemeClr val="tx1"/>
                </a:solidFill>
              </a:defRPr>
            </a:lvl4pPr>
            <a:lvl5pPr>
              <a:defRPr sz="3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  <a:lvl2pPr>
              <a:defRPr sz="3200" baseline="0">
                <a:solidFill>
                  <a:schemeClr val="tx1"/>
                </a:solidFill>
              </a:defRPr>
            </a:lvl2pPr>
            <a:lvl3pPr>
              <a:defRPr sz="3200" baseline="0">
                <a:solidFill>
                  <a:schemeClr val="tx1"/>
                </a:solidFill>
              </a:defRPr>
            </a:lvl3pPr>
            <a:lvl4pPr>
              <a:defRPr sz="3200" baseline="0">
                <a:solidFill>
                  <a:schemeClr val="tx1"/>
                </a:solidFill>
              </a:defRPr>
            </a:lvl4pPr>
            <a:lvl5pPr>
              <a:defRPr sz="3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96963" y="1328738"/>
            <a:ext cx="6103937" cy="5795962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  <a:lvl2pPr>
              <a:defRPr sz="3200" baseline="0">
                <a:solidFill>
                  <a:schemeClr val="tx1"/>
                </a:solidFill>
              </a:defRPr>
            </a:lvl2pPr>
            <a:lvl3pPr>
              <a:defRPr sz="3200" baseline="0">
                <a:solidFill>
                  <a:schemeClr val="tx1"/>
                </a:solidFill>
              </a:defRPr>
            </a:lvl3pPr>
            <a:lvl4pPr>
              <a:defRPr sz="3200" baseline="0">
                <a:solidFill>
                  <a:schemeClr val="tx1"/>
                </a:solidFill>
              </a:defRPr>
            </a:lvl4pPr>
            <a:lvl5pPr>
              <a:defRPr sz="3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29500" y="1328738"/>
            <a:ext cx="6103620" cy="5795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388311"/>
            <a:ext cx="11695292" cy="822933"/>
          </a:xfrm>
        </p:spPr>
        <p:txBody>
          <a:bodyPr lIns="0" rIns="0" anchor="t" anchorCtr="0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9728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890" y="323902"/>
            <a:ext cx="1432547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ho360_logo_primar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" y="283424"/>
            <a:ext cx="1630472" cy="610500"/>
          </a:xfrm>
          <a:prstGeom prst="rect">
            <a:avLst/>
          </a:prstGeom>
        </p:spPr>
      </p:pic>
      <p:pic>
        <p:nvPicPr>
          <p:cNvPr id="3" name="Picture 2" descr="eLiterate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2512" y="319196"/>
            <a:ext cx="2249424" cy="68275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3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21946"/>
            <a:ext cx="463296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CF81C3F6-A112-40E1-9F3A-4AC25497EF8C}" type="datetime2">
              <a:rPr lang="en-US" smtClean="0"/>
              <a:t>Wednesday, April 26,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21946"/>
            <a:ext cx="658368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92000" y="21946"/>
            <a:ext cx="170688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5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973060" y="2961965"/>
            <a:ext cx="5608320" cy="2305669"/>
          </a:xfrm>
        </p:spPr>
        <p:txBody>
          <a:bodyPr lIns="0" rIns="0" anchor="ctr" anchorCtr="0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2" y="323902"/>
            <a:ext cx="1433184" cy="53593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theme" Target="../theme/theme1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889634"/>
          </a:xfrm>
          <a:prstGeom prst="rect">
            <a:avLst/>
          </a:prstGeom>
        </p:spPr>
        <p:txBody>
          <a:bodyPr vert="horz" lIns="0" tIns="65311" rIns="0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33500"/>
            <a:ext cx="13167360" cy="5753100"/>
          </a:xfrm>
          <a:prstGeom prst="rect">
            <a:avLst/>
          </a:prstGeom>
        </p:spPr>
        <p:txBody>
          <a:bodyPr vert="horz" lIns="38100" tIns="65311" rIns="0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9" r:id="rId2"/>
    <p:sldLayoutId id="2147483675" r:id="rId3"/>
    <p:sldLayoutId id="2147483745" r:id="rId4"/>
    <p:sldLayoutId id="2147483680" r:id="rId5"/>
    <p:sldLayoutId id="2147483676" r:id="rId6"/>
    <p:sldLayoutId id="2147483677" r:id="rId7"/>
    <p:sldLayoutId id="2147483678" r:id="rId8"/>
    <p:sldLayoutId id="2147483673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800" r:id="rId15"/>
    <p:sldLayoutId id="2147483789" r:id="rId16"/>
    <p:sldLayoutId id="2147483790" r:id="rId17"/>
    <p:sldLayoutId id="2147483788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1" r:id="rId37"/>
    <p:sldLayoutId id="2147483802" r:id="rId38"/>
    <p:sldLayoutId id="2147483803" r:id="rId39"/>
    <p:sldLayoutId id="2147483804" r:id="rId40"/>
    <p:sldLayoutId id="2147483805" r:id="rId41"/>
    <p:sldLayoutId id="2147483806" r:id="rId42"/>
    <p:sldLayoutId id="2147483807" r:id="rId43"/>
    <p:sldLayoutId id="2147483808" r:id="rId44"/>
    <p:sldLayoutId id="2147483809" r:id="rId45"/>
    <p:sldLayoutId id="2147483810" r:id="rId46"/>
    <p:sldLayoutId id="2147483811" r:id="rId47"/>
    <p:sldLayoutId id="2147483812" r:id="rId48"/>
    <p:sldLayoutId id="2147483813" r:id="rId49"/>
    <p:sldLayoutId id="2147483814" r:id="rId50"/>
    <p:sldLayoutId id="2147483815" r:id="rId51"/>
    <p:sldLayoutId id="2147483816" r:id="rId52"/>
    <p:sldLayoutId id="2147483817" r:id="rId53"/>
    <p:sldLayoutId id="2147483818" r:id="rId54"/>
    <p:sldLayoutId id="2147483819" r:id="rId55"/>
    <p:sldLayoutId id="2147483820" r:id="rId56"/>
    <p:sldLayoutId id="2147483821" r:id="rId57"/>
    <p:sldLayoutId id="2147483822" r:id="rId58"/>
    <p:sldLayoutId id="2147483823" r:id="rId59"/>
    <p:sldLayoutId id="2147483824" r:id="rId60"/>
    <p:sldLayoutId id="2147483825" r:id="rId61"/>
    <p:sldLayoutId id="2147483826" r:id="rId62"/>
    <p:sldLayoutId id="2147483827" r:id="rId63"/>
    <p:sldLayoutId id="2147483828" r:id="rId64"/>
    <p:sldLayoutId id="2147483829" r:id="rId65"/>
    <p:sldLayoutId id="2147483830" r:id="rId66"/>
    <p:sldLayoutId id="2147483831" r:id="rId67"/>
    <p:sldLayoutId id="2147483832" r:id="rId68"/>
    <p:sldLayoutId id="2147483833" r:id="rId69"/>
    <p:sldLayoutId id="2147483834" r:id="rId70"/>
    <p:sldLayoutId id="2147483835" r:id="rId71"/>
    <p:sldLayoutId id="2147483836" r:id="rId72"/>
    <p:sldLayoutId id="2147483846" r:id="rId73"/>
    <p:sldLayoutId id="2147483847" r:id="rId74"/>
  </p:sldLayoutIdLst>
  <p:txStyles>
    <p:titleStyle>
      <a:lvl1pPr algn="l" defTabSz="653110" rtl="0" eaLnBrk="1" latinLnBrk="0" hangingPunct="1">
        <a:spcBef>
          <a:spcPct val="0"/>
        </a:spcBef>
        <a:buNone/>
        <a:defRPr sz="42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bg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bg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playlist?list=PLb2UcU-aVjN0I1wx0A2nOrH-nvlDdVwdH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mailto:fsinger@echo360.com" TargetMode="External"/><Relationship Id="rId5" Type="http://schemas.openxmlformats.org/officeDocument/2006/relationships/hyperlink" Target="mailto:mfeldstein@insidehighered.com" TargetMode="External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iterate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920" y="857857"/>
            <a:ext cx="4261871" cy="1293576"/>
          </a:xfrm>
          <a:prstGeom prst="rect">
            <a:avLst/>
          </a:prstGeom>
        </p:spPr>
      </p:pic>
      <p:pic>
        <p:nvPicPr>
          <p:cNvPr id="5" name="Picture 4" descr="echo360_logo_primar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364" y="804524"/>
            <a:ext cx="3453038" cy="12929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06049" y="2952965"/>
            <a:ext cx="11480863" cy="1927225"/>
          </a:xfrm>
          <a:prstGeom prst="rect">
            <a:avLst/>
          </a:prstGeom>
        </p:spPr>
        <p:txBody>
          <a:bodyPr/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5200" cap="all" spc="-100" dirty="0">
                <a:solidFill>
                  <a:srgbClr val="4C4C4C"/>
                </a:solidFill>
                <a:latin typeface="Franklin Gothic Medium"/>
                <a:cs typeface="Franklin Gothic Medium"/>
              </a:rPr>
              <a:t>Shifts in video and LMS adoption: </a:t>
            </a:r>
            <a:br>
              <a:rPr lang="en-US" sz="5200" cap="all" spc="-100" dirty="0">
                <a:solidFill>
                  <a:srgbClr val="4C4C4C"/>
                </a:solidFill>
                <a:latin typeface="Franklin Gothic Medium"/>
                <a:cs typeface="Franklin Gothic Medium"/>
              </a:rPr>
            </a:br>
            <a:r>
              <a:rPr lang="en-US" sz="5200" cap="all" spc="-100" dirty="0">
                <a:solidFill>
                  <a:srgbClr val="4C4C4C"/>
                </a:solidFill>
                <a:latin typeface="Franklin Gothic Medium"/>
                <a:cs typeface="Franklin Gothic Medium"/>
              </a:rPr>
              <a:t>Impact on student outcomes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61571" y="5321810"/>
            <a:ext cx="8061583" cy="1752600"/>
          </a:xfrm>
          <a:prstGeom prst="rect">
            <a:avLst/>
          </a:prstGeom>
        </p:spPr>
        <p:txBody>
          <a:bodyPr/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chemeClr val="accent1"/>
              </a:buClr>
              <a:buSzPct val="85000"/>
              <a:buNone/>
            </a:pPr>
            <a:r>
              <a:rPr lang="en-US" sz="3600" b="0" dirty="0" smtClean="0">
                <a:solidFill>
                  <a:srgbClr val="4C4C4C"/>
                </a:solidFill>
                <a:latin typeface="Franklin Gothic Medium"/>
                <a:cs typeface="Franklin Gothic Medium"/>
              </a:rPr>
              <a:t>Wednesday</a:t>
            </a:r>
            <a:r>
              <a:rPr lang="en-US" sz="3600" b="0" dirty="0">
                <a:solidFill>
                  <a:srgbClr val="4C4C4C"/>
                </a:solidFill>
                <a:latin typeface="Franklin Gothic Medium"/>
                <a:cs typeface="Franklin Gothic Medium"/>
              </a:rPr>
              <a:t>, April 26 at 2 p.m. Eastern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361571" y="5023278"/>
            <a:ext cx="9766702" cy="0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1529" y="756825"/>
            <a:ext cx="12190466" cy="11890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… or </a:t>
            </a:r>
            <a:r>
              <a:rPr lang="en-US" dirty="0">
                <a:solidFill>
                  <a:srgbClr val="333333"/>
                </a:solidFill>
                <a:latin typeface="+mj-lt"/>
              </a:rPr>
              <a:t>integration 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into teaching and learning?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35433" y="7659365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10</a:t>
            </a:fld>
            <a:endParaRPr lang="en-US" sz="1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" y="1719072"/>
            <a:ext cx="14630398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2862" y="3024715"/>
            <a:ext cx="12744955" cy="1893817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solidFill>
                  <a:srgbClr val="333333"/>
                </a:solidFill>
                <a:latin typeface="+mj-lt"/>
              </a:rPr>
              <a:t>How can you make the </a:t>
            </a:r>
            <a:r>
              <a:rPr lang="en-US" sz="5000" dirty="0" smtClean="0">
                <a:solidFill>
                  <a:srgbClr val="0076C0"/>
                </a:solidFill>
                <a:latin typeface="+mj-lt"/>
              </a:rPr>
              <a:t>most effective</a:t>
            </a:r>
            <a:r>
              <a:rPr lang="en-US" sz="5000" dirty="0" smtClean="0">
                <a:solidFill>
                  <a:srgbClr val="333333"/>
                </a:solidFill>
                <a:latin typeface="+mj-lt"/>
              </a:rPr>
              <a:t> decisions?</a:t>
            </a:r>
            <a:endParaRPr lang="en-US" sz="50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744955" y="7623594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29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7642" y="1078755"/>
            <a:ext cx="13362566" cy="889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1. Form </a:t>
            </a:r>
            <a:r>
              <a:rPr lang="en-US" dirty="0">
                <a:solidFill>
                  <a:srgbClr val="333333"/>
                </a:solidFill>
                <a:latin typeface="+mj-lt"/>
              </a:rPr>
              <a:t>a 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selection committee </a:t>
            </a:r>
            <a:r>
              <a:rPr lang="en-US" dirty="0">
                <a:solidFill>
                  <a:srgbClr val="333333"/>
                </a:solidFill>
                <a:latin typeface="+mj-lt"/>
              </a:rPr>
              <a:t>with 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key stakeholders.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3290" y="2438399"/>
            <a:ext cx="13166725" cy="5396755"/>
          </a:xfrm>
        </p:spPr>
        <p:txBody>
          <a:bodyPr/>
          <a:lstStyle/>
          <a:p>
            <a:pPr>
              <a:buClr>
                <a:srgbClr val="0076C0"/>
              </a:buClr>
            </a:pPr>
            <a:r>
              <a:rPr lang="en-US" dirty="0" smtClean="0">
                <a:solidFill>
                  <a:srgbClr val="333333"/>
                </a:solidFill>
              </a:rPr>
              <a:t>Every stakeholder should have a voice - including students.</a:t>
            </a:r>
          </a:p>
          <a:p>
            <a:pPr>
              <a:buClr>
                <a:srgbClr val="0076C0"/>
              </a:buClr>
            </a:pPr>
            <a:endParaRPr lang="en-US" dirty="0" smtClean="0">
              <a:solidFill>
                <a:srgbClr val="333333"/>
              </a:solidFill>
            </a:endParaRPr>
          </a:p>
          <a:p>
            <a:pPr>
              <a:buClr>
                <a:srgbClr val="0076C0"/>
              </a:buClr>
            </a:pPr>
            <a:r>
              <a:rPr lang="en-US" dirty="0" smtClean="0">
                <a:solidFill>
                  <a:srgbClr val="333333"/>
                </a:solidFill>
              </a:rPr>
              <a:t>Getting meaningful feedback is hard. Think it through in advance.</a:t>
            </a:r>
          </a:p>
          <a:p>
            <a:pPr>
              <a:buClr>
                <a:srgbClr val="0076C0"/>
              </a:buClr>
            </a:pPr>
            <a:endParaRPr lang="en-US" dirty="0" smtClean="0">
              <a:solidFill>
                <a:srgbClr val="333333"/>
              </a:solidFill>
            </a:endParaRPr>
          </a:p>
          <a:p>
            <a:pPr>
              <a:buClr>
                <a:srgbClr val="0076C0"/>
              </a:buClr>
            </a:pPr>
            <a:r>
              <a:rPr lang="en-US" dirty="0" smtClean="0">
                <a:solidFill>
                  <a:srgbClr val="333333"/>
                </a:solidFill>
              </a:rPr>
              <a:t>Process must be transparent and fair.</a:t>
            </a:r>
          </a:p>
          <a:p>
            <a:pPr lvl="1">
              <a:buClr>
                <a:srgbClr val="0076C0"/>
              </a:buClr>
            </a:pPr>
            <a:r>
              <a:rPr lang="en-US" dirty="0" smtClean="0">
                <a:solidFill>
                  <a:srgbClr val="333333"/>
                </a:solidFill>
              </a:rPr>
              <a:t>Assurance concerns have been heard and considered.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12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22123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4975" y="1056952"/>
            <a:ext cx="14614748" cy="889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latin typeface="+mj-lt"/>
              </a:rPr>
              <a:t>Think of the 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selection process </a:t>
            </a:r>
            <a:r>
              <a:rPr lang="en-US" dirty="0">
                <a:solidFill>
                  <a:srgbClr val="333333"/>
                </a:solidFill>
                <a:latin typeface="+mj-lt"/>
              </a:rPr>
              <a:t>as </a:t>
            </a:r>
            <a:r>
              <a:rPr lang="en-US" dirty="0" smtClean="0">
                <a:solidFill>
                  <a:srgbClr val="333333"/>
                </a:solidFill>
                <a:latin typeface="+mj-lt"/>
              </a:rPr>
              <a:t>social infrastructure.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4975" y="2142698"/>
            <a:ext cx="13166725" cy="57531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76C0"/>
              </a:buClr>
            </a:pPr>
            <a:r>
              <a:rPr lang="en-US" sz="2600" dirty="0" smtClean="0">
                <a:solidFill>
                  <a:srgbClr val="333333"/>
                </a:solidFill>
              </a:rPr>
              <a:t>A decision-making process that successfully includes all stakeholders for one procurement can work for other kinds of decisions.</a:t>
            </a:r>
          </a:p>
          <a:p>
            <a:pPr>
              <a:spcAft>
                <a:spcPts val="600"/>
              </a:spcAft>
              <a:buClr>
                <a:srgbClr val="0076C0"/>
              </a:buClr>
            </a:pPr>
            <a:r>
              <a:rPr lang="en-US" sz="2600" dirty="0" smtClean="0">
                <a:solidFill>
                  <a:srgbClr val="333333"/>
                </a:solidFill>
              </a:rPr>
              <a:t>Procurement conversations are rare opportunities to talk about pedagogy and outcomes across the campus community.  Take advantage.</a:t>
            </a:r>
          </a:p>
          <a:p>
            <a:pPr>
              <a:spcAft>
                <a:spcPts val="600"/>
              </a:spcAft>
              <a:buClr>
                <a:srgbClr val="0076C0"/>
              </a:buClr>
            </a:pPr>
            <a:r>
              <a:rPr lang="en-US" sz="2600" dirty="0" smtClean="0">
                <a:solidFill>
                  <a:srgbClr val="333333"/>
                </a:solidFill>
              </a:rPr>
              <a:t>Think about larger drivers for the technology selection from the beginning.  Keep the process and the language focused on those drivers and goals.</a:t>
            </a:r>
          </a:p>
          <a:p>
            <a:pPr>
              <a:spcAft>
                <a:spcPts val="600"/>
              </a:spcAft>
              <a:buClr>
                <a:srgbClr val="0076C0"/>
              </a:buClr>
            </a:pPr>
            <a:r>
              <a:rPr lang="en-US" sz="2600" dirty="0" smtClean="0">
                <a:solidFill>
                  <a:srgbClr val="333333"/>
                </a:solidFill>
              </a:rPr>
              <a:t>If you do these things, you will have something more valuable than a good piece of software. You will have the foundations of a community.</a:t>
            </a:r>
          </a:p>
          <a:p>
            <a:pPr>
              <a:spcAft>
                <a:spcPts val="600"/>
              </a:spcAft>
              <a:buClr>
                <a:srgbClr val="0076C0"/>
              </a:buClr>
            </a:pPr>
            <a:r>
              <a:rPr lang="en-US" sz="2600" dirty="0">
                <a:solidFill>
                  <a:srgbClr val="333333"/>
                </a:solidFill>
              </a:rPr>
              <a:t>For an example of how to communicate the opportunity with stakeholders, </a:t>
            </a:r>
            <a:r>
              <a:rPr lang="en-US" sz="2600" dirty="0" smtClean="0">
                <a:solidFill>
                  <a:srgbClr val="333333"/>
                </a:solidFill>
              </a:rPr>
              <a:t>see </a:t>
            </a:r>
            <a:r>
              <a:rPr lang="en-US" sz="2600" u="sng" dirty="0">
                <a:hlinkClick r:id="rId3"/>
              </a:rPr>
              <a:t>these explainer </a:t>
            </a:r>
            <a:r>
              <a:rPr lang="en-US" sz="2600" u="sng" dirty="0" smtClean="0">
                <a:hlinkClick r:id="rId3"/>
              </a:rPr>
              <a:t>videos </a:t>
            </a:r>
            <a:r>
              <a:rPr lang="en-US" sz="2600" dirty="0" smtClean="0">
                <a:solidFill>
                  <a:srgbClr val="333333"/>
                </a:solidFill>
              </a:rPr>
              <a:t>prepared </a:t>
            </a:r>
            <a:r>
              <a:rPr lang="en-US" sz="2600" dirty="0">
                <a:solidFill>
                  <a:srgbClr val="333333"/>
                </a:solidFill>
              </a:rPr>
              <a:t>for the California Community Colleges Online Education Initiative (CCC OEI).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13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2999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4537" y="1221559"/>
            <a:ext cx="13166725" cy="889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2. Develop a flexible but scaled academic strategy.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89098" y="7480509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14</a:t>
            </a:fld>
            <a:endParaRPr lang="en-US" sz="1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8761" y="2568936"/>
            <a:ext cx="4096512" cy="8122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4C4C4C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900" dirty="0">
                <a:solidFill>
                  <a:schemeClr val="bg1"/>
                </a:solidFill>
              </a:rPr>
              <a:t>Blended/Active 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6151" y="2336869"/>
            <a:ext cx="766864" cy="1224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310" tIns="65310" rIns="65310" bIns="65310" numCol="1" spcCol="54426" rtlCol="0" anchor="t">
            <a:spAutoFit/>
          </a:bodyPr>
          <a:lstStyle/>
          <a:p>
            <a:pPr defTabSz="932919" hangingPunct="0"/>
            <a:r>
              <a:rPr lang="en-US" sz="7100" dirty="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00986" y="2342284"/>
            <a:ext cx="766864" cy="1224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310" tIns="65310" rIns="65310" bIns="65310" numCol="1" spcCol="54426" rtlCol="0" anchor="t">
            <a:spAutoFit/>
          </a:bodyPr>
          <a:lstStyle/>
          <a:p>
            <a:pPr defTabSz="932919" hangingPunct="0"/>
            <a:r>
              <a:rPr lang="en-US" sz="7100" dirty="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+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70170" y="2568936"/>
            <a:ext cx="4096512" cy="812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4C4C4C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900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249962" y="2568936"/>
            <a:ext cx="4096512" cy="8122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4C4C4C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900" dirty="0">
                <a:solidFill>
                  <a:schemeClr val="bg1"/>
                </a:solidFill>
              </a:rPr>
              <a:t>Big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554537" y="3852374"/>
            <a:ext cx="42132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</a:rPr>
              <a:t>How do you leverage devices to extend and personalize learning?</a:t>
            </a:r>
            <a:endParaRPr lang="en-US" sz="2800" dirty="0"/>
          </a:p>
          <a:p>
            <a:endParaRPr lang="en-US" sz="2800" dirty="0" smtClean="0">
              <a:solidFill>
                <a:srgbClr val="333333"/>
              </a:solidFill>
            </a:endParaRPr>
          </a:p>
          <a:p>
            <a:r>
              <a:rPr lang="en-US" sz="2800" dirty="0" smtClean="0">
                <a:solidFill>
                  <a:srgbClr val="333333"/>
                </a:solidFill>
              </a:rPr>
              <a:t>How do you </a:t>
            </a:r>
            <a:r>
              <a:rPr lang="en-US" sz="2800" dirty="0">
                <a:solidFill>
                  <a:srgbClr val="333333"/>
                </a:solidFill>
              </a:rPr>
              <a:t>s</a:t>
            </a:r>
            <a:r>
              <a:rPr lang="en-US" sz="2800" dirty="0" smtClean="0">
                <a:solidFill>
                  <a:srgbClr val="333333"/>
                </a:solidFill>
              </a:rPr>
              <a:t>upport interaction both inside and outside of the classroom?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93015" y="3852374"/>
            <a:ext cx="4213256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</a:rPr>
              <a:t>Can students ac</a:t>
            </a:r>
            <a:r>
              <a:rPr lang="en-US" sz="2800" dirty="0">
                <a:solidFill>
                  <a:srgbClr val="333333"/>
                </a:solidFill>
              </a:rPr>
              <a:t>t</a:t>
            </a:r>
            <a:r>
              <a:rPr lang="en-US" sz="2800" dirty="0" smtClean="0">
                <a:solidFill>
                  <a:srgbClr val="333333"/>
                </a:solidFill>
              </a:rPr>
              <a:t>ually interact with content, not just passively consume it? </a:t>
            </a:r>
          </a:p>
          <a:p>
            <a:endParaRPr lang="en-US" sz="2800" dirty="0">
              <a:solidFill>
                <a:srgbClr val="333333"/>
              </a:solidFill>
            </a:endParaRPr>
          </a:p>
          <a:p>
            <a:r>
              <a:rPr lang="en-US" sz="2800" dirty="0" smtClean="0">
                <a:solidFill>
                  <a:srgbClr val="333333"/>
                </a:solidFill>
              </a:rPr>
              <a:t>Can students engage regardless of the level of teacher adoption?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309816" y="3852374"/>
            <a:ext cx="4213256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</a:rPr>
              <a:t>Does the vendor provide evidence of student learning gains? </a:t>
            </a:r>
          </a:p>
          <a:p>
            <a:endParaRPr lang="en-US" sz="2800" dirty="0">
              <a:solidFill>
                <a:srgbClr val="333333"/>
              </a:solidFill>
            </a:endParaRPr>
          </a:p>
          <a:p>
            <a:r>
              <a:rPr lang="en-US" sz="2800" dirty="0" smtClean="0">
                <a:solidFill>
                  <a:srgbClr val="333333"/>
                </a:solidFill>
              </a:rPr>
              <a:t>Is the system open? Can data flow freely to/from your other systems?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8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0872" y="1004573"/>
            <a:ext cx="13166725" cy="889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3. Spend more time analyzing architecture vs. features. 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709179" y="7556391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15</a:t>
            </a:fld>
            <a:endParaRPr lang="en-US" sz="1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0314" y="2082055"/>
            <a:ext cx="13166725" cy="5753100"/>
          </a:xfrm>
          <a:prstGeom prst="rect">
            <a:avLst/>
          </a:prstGeom>
        </p:spPr>
        <p:txBody>
          <a:bodyPr vert="horz" lIns="38100" tIns="65311" rIns="0" bIns="65311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C0"/>
              </a:buClr>
            </a:pPr>
            <a:r>
              <a:rPr lang="en-US" u="sng" dirty="0" smtClean="0">
                <a:solidFill>
                  <a:srgbClr val="333333"/>
                </a:solidFill>
              </a:rPr>
              <a:t>Cloud</a:t>
            </a:r>
            <a:r>
              <a:rPr lang="en-US" dirty="0" smtClean="0">
                <a:solidFill>
                  <a:srgbClr val="333333"/>
                </a:solidFill>
              </a:rPr>
              <a:t>. Ensure technology is “of the cloud”, not “in the cloud”</a:t>
            </a:r>
          </a:p>
          <a:p>
            <a:pPr>
              <a:buClr>
                <a:srgbClr val="0076C0"/>
              </a:buClr>
            </a:pPr>
            <a:r>
              <a:rPr lang="en-US" u="sng" dirty="0" smtClean="0">
                <a:solidFill>
                  <a:srgbClr val="333333"/>
                </a:solidFill>
              </a:rPr>
              <a:t>Scalability</a:t>
            </a:r>
            <a:r>
              <a:rPr lang="en-US" dirty="0" smtClean="0">
                <a:solidFill>
                  <a:srgbClr val="333333"/>
                </a:solidFill>
              </a:rPr>
              <a:t>. Request proof of scale, both technically and financially</a:t>
            </a:r>
          </a:p>
          <a:p>
            <a:pPr>
              <a:buClr>
                <a:srgbClr val="0076C0"/>
              </a:buClr>
            </a:pPr>
            <a:r>
              <a:rPr lang="en-US" u="sng" dirty="0" smtClean="0">
                <a:solidFill>
                  <a:srgbClr val="333333"/>
                </a:solidFill>
              </a:rPr>
              <a:t>Open Architecture</a:t>
            </a:r>
            <a:r>
              <a:rPr lang="en-US" dirty="0" smtClean="0">
                <a:solidFill>
                  <a:srgbClr val="333333"/>
                </a:solidFill>
              </a:rPr>
              <a:t>. Prioritize open, standards-based integration to easily integrate multiple systems </a:t>
            </a:r>
          </a:p>
          <a:p>
            <a:pPr>
              <a:buClr>
                <a:srgbClr val="0076C0"/>
              </a:buClr>
            </a:pPr>
            <a:r>
              <a:rPr lang="en-US" u="sng" dirty="0" smtClean="0">
                <a:solidFill>
                  <a:srgbClr val="333333"/>
                </a:solidFill>
              </a:rPr>
              <a:t>Partnership</a:t>
            </a:r>
            <a:r>
              <a:rPr lang="en-US" dirty="0" smtClean="0">
                <a:solidFill>
                  <a:srgbClr val="333333"/>
                </a:solidFill>
              </a:rPr>
              <a:t>.  Look for commitment to customer service and true partnerships.  </a:t>
            </a:r>
          </a:p>
          <a:p>
            <a:pPr>
              <a:buClr>
                <a:srgbClr val="0076C0"/>
              </a:buClr>
            </a:pPr>
            <a:endParaRPr lang="en-US" dirty="0" smtClean="0">
              <a:solidFill>
                <a:srgbClr val="333333"/>
              </a:solidFill>
            </a:endParaRPr>
          </a:p>
          <a:p>
            <a:pPr>
              <a:buClr>
                <a:srgbClr val="0076C0"/>
              </a:buClr>
            </a:pPr>
            <a:endParaRPr lang="en-US" dirty="0" smtClean="0">
              <a:solidFill>
                <a:srgbClr val="333333"/>
              </a:solidFill>
            </a:endParaRPr>
          </a:p>
          <a:p>
            <a:pPr>
              <a:buClr>
                <a:srgbClr val="0076C0"/>
              </a:buClr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1976"/>
            <a:ext cx="14630400" cy="24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4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2847" y="2608484"/>
            <a:ext cx="2011505" cy="4137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8731" y="1238701"/>
            <a:ext cx="13166725" cy="889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4. Future proof technology architecture by grounding choices in actual student and instructor behaviors.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55514" y="7569938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16</a:t>
            </a:fld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564" y="2467999"/>
            <a:ext cx="2079812" cy="427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538" y="3159301"/>
            <a:ext cx="1702941" cy="3027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965" y="2660873"/>
            <a:ext cx="2731566" cy="3891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9506" y="6745490"/>
            <a:ext cx="43209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Mobile Device A Decade Ago</a:t>
            </a:r>
          </a:p>
          <a:p>
            <a:pPr algn="ctr"/>
            <a:r>
              <a:rPr lang="en-US" dirty="0" smtClean="0"/>
              <a:t>Email Use</a:t>
            </a:r>
          </a:p>
        </p:txBody>
      </p:sp>
      <p:sp>
        <p:nvSpPr>
          <p:cNvPr id="5" name="Rectangle 4"/>
          <p:cNvSpPr/>
          <p:nvPr/>
        </p:nvSpPr>
        <p:spPr>
          <a:xfrm>
            <a:off x="7352093" y="6745490"/>
            <a:ext cx="54674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/>
              <a:t>Mobile Device Today</a:t>
            </a:r>
            <a:endParaRPr lang="en-US" b="1" u="sng" dirty="0"/>
          </a:p>
          <a:p>
            <a:pPr algn="ctr"/>
            <a:r>
              <a:rPr lang="en-US" dirty="0" smtClean="0"/>
              <a:t>Full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7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55514" y="7569938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17</a:t>
            </a:fld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32" y="2557550"/>
            <a:ext cx="5671060" cy="4686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867" y="2557551"/>
            <a:ext cx="6880589" cy="4686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8882" y="7323716"/>
            <a:ext cx="46507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News Consumption Decade Ago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07208" y="7296794"/>
            <a:ext cx="37759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News Consumption Today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8731" y="1238701"/>
            <a:ext cx="13166725" cy="889000"/>
          </a:xfrm>
          <a:prstGeom prst="rect">
            <a:avLst/>
          </a:prstGeom>
        </p:spPr>
        <p:txBody>
          <a:bodyPr vert="horz" lIns="0" tIns="65311" rIns="0" bIns="65311" rtlCol="0" anchor="ctr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4. </a:t>
            </a:r>
            <a:r>
              <a:rPr lang="en-US" dirty="0">
                <a:solidFill>
                  <a:srgbClr val="333333"/>
                </a:solidFill>
                <a:latin typeface="+mj-lt"/>
              </a:rPr>
              <a:t>Future proof technology architecture by grounding choices in actual student and instructor behaviors.</a:t>
            </a:r>
          </a:p>
        </p:txBody>
      </p:sp>
    </p:spTree>
    <p:extLst>
      <p:ext uri="{BB962C8B-B14F-4D97-AF65-F5344CB8AC3E}">
        <p14:creationId xmlns:p14="http://schemas.microsoft.com/office/powerpoint/2010/main" val="3605089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55514" y="7569938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18</a:t>
            </a:fld>
            <a:endParaRPr lang="en-US" sz="1600" dirty="0"/>
          </a:p>
        </p:txBody>
      </p:sp>
      <p:pic>
        <p:nvPicPr>
          <p:cNvPr id="10" name="Picture 9" descr="iStock_76462321_XXXLAR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980" y="2593408"/>
            <a:ext cx="6258030" cy="4471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8066" y="7144856"/>
            <a:ext cx="34218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Lecture Hall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93416" y="7117934"/>
            <a:ext cx="39542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Today’s Modern Classroom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8731" y="1238701"/>
            <a:ext cx="13166725" cy="889000"/>
          </a:xfrm>
          <a:prstGeom prst="rect">
            <a:avLst/>
          </a:prstGeom>
        </p:spPr>
        <p:txBody>
          <a:bodyPr vert="horz" lIns="0" tIns="65311" rIns="0" bIns="65311" rtlCol="0" anchor="ctr">
            <a:no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4. </a:t>
            </a:r>
            <a:r>
              <a:rPr lang="en-US" dirty="0">
                <a:solidFill>
                  <a:srgbClr val="333333"/>
                </a:solidFill>
                <a:latin typeface="+mj-lt"/>
              </a:rPr>
              <a:t>Future proof technology architecture by grounding choices in actual student and instructor behaviors.</a:t>
            </a:r>
          </a:p>
        </p:txBody>
      </p:sp>
      <p:pic>
        <p:nvPicPr>
          <p:cNvPr id="2" name="Picture 1" descr="shutterstock_16064742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32" y="2593408"/>
            <a:ext cx="6350816" cy="4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780731" y="7641480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19</a:t>
            </a:fld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72056"/>
            <a:ext cx="13166725" cy="889000"/>
          </a:xfrm>
          <a:prstGeom prst="rect">
            <a:avLst/>
          </a:prstGeom>
        </p:spPr>
        <p:txBody>
          <a:bodyPr vert="horz" lIns="0" tIns="65311" rIns="0" bIns="65311" rtlCol="0" anchor="ctr">
            <a:norm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4 Key Takeaways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9755" y="2030447"/>
            <a:ext cx="13166725" cy="5753100"/>
          </a:xfrm>
          <a:prstGeom prst="rect">
            <a:avLst/>
          </a:prstGeom>
        </p:spPr>
        <p:txBody>
          <a:bodyPr vert="horz" lIns="38100" tIns="65311" rIns="0" bIns="65311" rtlCol="0">
            <a:no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333333"/>
                </a:solidFill>
              </a:rPr>
              <a:t>Form a s</a:t>
            </a:r>
            <a:r>
              <a:rPr lang="en-US" sz="3600" dirty="0" smtClean="0">
                <a:solidFill>
                  <a:srgbClr val="333333"/>
                </a:solidFill>
              </a:rPr>
              <a:t>election committee </a:t>
            </a:r>
            <a:r>
              <a:rPr lang="en-US" sz="3600" dirty="0">
                <a:solidFill>
                  <a:srgbClr val="333333"/>
                </a:solidFill>
              </a:rPr>
              <a:t>with </a:t>
            </a:r>
            <a:r>
              <a:rPr lang="en-US" sz="3600" dirty="0" smtClean="0">
                <a:solidFill>
                  <a:srgbClr val="333333"/>
                </a:solidFill>
              </a:rPr>
              <a:t>critical stakeholders.</a:t>
            </a:r>
          </a:p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333333"/>
                </a:solidFill>
              </a:rPr>
              <a:t>Develop </a:t>
            </a:r>
            <a:r>
              <a:rPr lang="en-US" sz="3600" dirty="0">
                <a:solidFill>
                  <a:srgbClr val="333333"/>
                </a:solidFill>
              </a:rPr>
              <a:t>a flexible but scaled academic strategy</a:t>
            </a:r>
            <a:r>
              <a:rPr lang="en-US" sz="3600" dirty="0" smtClean="0">
                <a:solidFill>
                  <a:srgbClr val="333333"/>
                </a:solidFill>
              </a:rPr>
              <a:t>.</a:t>
            </a:r>
          </a:p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333333"/>
                </a:solidFill>
              </a:rPr>
              <a:t>Spend </a:t>
            </a:r>
            <a:r>
              <a:rPr lang="en-US" sz="3600" dirty="0">
                <a:solidFill>
                  <a:srgbClr val="333333"/>
                </a:solidFill>
              </a:rPr>
              <a:t>more time analyzing architecture vs. </a:t>
            </a:r>
            <a:r>
              <a:rPr lang="en-US" sz="3600" dirty="0" smtClean="0">
                <a:solidFill>
                  <a:srgbClr val="333333"/>
                </a:solidFill>
              </a:rPr>
              <a:t>features.</a:t>
            </a:r>
          </a:p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600" dirty="0" smtClean="0">
                <a:solidFill>
                  <a:srgbClr val="333333"/>
                </a:solidFill>
              </a:rPr>
              <a:t>Future </a:t>
            </a:r>
            <a:r>
              <a:rPr lang="en-US" sz="3600" dirty="0">
                <a:solidFill>
                  <a:srgbClr val="333333"/>
                </a:solidFill>
              </a:rPr>
              <a:t>proof technology architecture </a:t>
            </a:r>
            <a:r>
              <a:rPr lang="en-US" sz="3600" dirty="0" smtClean="0">
                <a:solidFill>
                  <a:srgbClr val="333333"/>
                </a:solidFill>
              </a:rPr>
              <a:t>by </a:t>
            </a:r>
            <a:r>
              <a:rPr lang="en-US" sz="3600" dirty="0">
                <a:solidFill>
                  <a:srgbClr val="333333"/>
                </a:solidFill>
              </a:rPr>
              <a:t>grounding choices in actual student </a:t>
            </a:r>
            <a:r>
              <a:rPr lang="en-US" sz="3600" dirty="0" smtClean="0">
                <a:solidFill>
                  <a:srgbClr val="333333"/>
                </a:solidFill>
              </a:rPr>
              <a:t>and instructor behaviors</a:t>
            </a:r>
            <a:r>
              <a:rPr lang="en-US" sz="3600" dirty="0">
                <a:solidFill>
                  <a:srgbClr val="333333"/>
                </a:solidFill>
              </a:rPr>
              <a:t>.</a:t>
            </a:r>
          </a:p>
          <a:p>
            <a:pPr>
              <a:spcAft>
                <a:spcPts val="1714"/>
              </a:spcAft>
              <a:buClr>
                <a:schemeClr val="accent1"/>
              </a:buClr>
            </a:pPr>
            <a:endParaRPr lang="en-US" sz="36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3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7107940" y="1083560"/>
            <a:ext cx="5004846" cy="889000"/>
          </a:xfrm>
          <a:prstGeom prst="rect">
            <a:avLst/>
          </a:prstGeom>
        </p:spPr>
        <p:txBody>
          <a:bodyPr vert="horz" lIns="0" tIns="65311" rIns="0" bIns="65311" rtlCol="0" anchor="ctr">
            <a:norm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333333"/>
                </a:solidFill>
                <a:latin typeface="+mj-lt"/>
              </a:rPr>
              <a:t>Presenters:</a:t>
            </a:r>
            <a:endParaRPr lang="en-US" sz="44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2</a:t>
            </a:fld>
            <a:endParaRPr lang="en-US" sz="1600"/>
          </a:p>
        </p:txBody>
      </p:sp>
      <p:pic>
        <p:nvPicPr>
          <p:cNvPr id="7" name="Picture 6" descr="FRED Phot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343" y="2062539"/>
            <a:ext cx="2665358" cy="34747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26331" y="5619815"/>
            <a:ext cx="6308445" cy="966059"/>
          </a:xfrm>
          <a:prstGeom prst="rect">
            <a:avLst/>
          </a:prstGeom>
        </p:spPr>
        <p:txBody>
          <a:bodyPr vert="horz" lIns="38100" tIns="65311" rIns="0" bIns="65311" rtlCol="0">
            <a:no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333333"/>
                </a:solidFill>
              </a:rPr>
              <a:t>Fred Singer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333333"/>
                </a:solidFill>
              </a:rPr>
              <a:t>Founder and CEO, </a:t>
            </a:r>
            <a:r>
              <a:rPr lang="en-US" sz="2200" i="1" dirty="0" smtClean="0">
                <a:solidFill>
                  <a:srgbClr val="333333"/>
                </a:solidFill>
              </a:rPr>
              <a:t>Echo360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333333"/>
                </a:solidFill>
                <a:hlinkClick r:id="rId4"/>
              </a:rPr>
              <a:t>fsinger</a:t>
            </a:r>
            <a:r>
              <a:rPr lang="en-US" sz="2200" dirty="0">
                <a:solidFill>
                  <a:srgbClr val="333333"/>
                </a:solidFill>
                <a:hlinkClick r:id="rId4"/>
              </a:rPr>
              <a:t>@echo360.com</a:t>
            </a:r>
            <a:r>
              <a:rPr lang="en-US" sz="2200" dirty="0">
                <a:solidFill>
                  <a:srgbClr val="333333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solidFill>
                <a:srgbClr val="333333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321289" y="5600061"/>
            <a:ext cx="4505879" cy="1765520"/>
          </a:xfrm>
          <a:prstGeom prst="rect">
            <a:avLst/>
          </a:prstGeom>
        </p:spPr>
        <p:txBody>
          <a:bodyPr vert="horz" lIns="38100" tIns="65311" rIns="0" bIns="65311" rtlCol="0">
            <a:normAutofit fontScale="92500" lnSpcReduction="1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dirty="0" smtClean="0">
                <a:solidFill>
                  <a:srgbClr val="333333"/>
                </a:solidFill>
              </a:rPr>
              <a:t>Michael Feldstein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333333"/>
                </a:solidFill>
              </a:rPr>
              <a:t>Co-publisher, </a:t>
            </a:r>
            <a:r>
              <a:rPr lang="en-US" sz="2400" b="0" i="1" dirty="0" smtClean="0">
                <a:solidFill>
                  <a:srgbClr val="333333"/>
                </a:solidFill>
              </a:rPr>
              <a:t>e-Literate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333333"/>
                </a:solidFill>
              </a:rPr>
              <a:t>Partner, </a:t>
            </a:r>
            <a:r>
              <a:rPr lang="en-US" sz="2400" b="0" i="1" dirty="0" err="1" smtClean="0">
                <a:solidFill>
                  <a:srgbClr val="333333"/>
                </a:solidFill>
              </a:rPr>
              <a:t>MindWires</a:t>
            </a:r>
            <a:r>
              <a:rPr lang="en-US" sz="2400" b="0" i="1" dirty="0" smtClean="0">
                <a:solidFill>
                  <a:srgbClr val="333333"/>
                </a:solidFill>
              </a:rPr>
              <a:t> Consulting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333333"/>
                </a:solidFill>
                <a:hlinkClick r:id="rId5"/>
              </a:rPr>
              <a:t>michael@mindwires.com</a:t>
            </a:r>
            <a:endParaRPr lang="en-US" sz="2400" b="0" dirty="0" smtClean="0">
              <a:solidFill>
                <a:srgbClr val="33333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57490" y="5564289"/>
            <a:ext cx="6111673" cy="1765520"/>
          </a:xfrm>
          <a:prstGeom prst="rect">
            <a:avLst/>
          </a:prstGeom>
        </p:spPr>
        <p:txBody>
          <a:bodyPr vert="horz" lIns="38100" tIns="65311" rIns="0" bIns="65311" rtlCol="0">
            <a:normAutofit fontScale="92500" lnSpcReduction="10000"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dirty="0" smtClean="0">
                <a:solidFill>
                  <a:srgbClr val="333333"/>
                </a:solidFill>
              </a:rPr>
              <a:t>Phil Hill 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333333"/>
                </a:solidFill>
              </a:rPr>
              <a:t>Co-publisher, </a:t>
            </a:r>
            <a:r>
              <a:rPr lang="en-US" sz="2400" b="0" i="1" dirty="0" smtClean="0">
                <a:solidFill>
                  <a:srgbClr val="333333"/>
                </a:solidFill>
              </a:rPr>
              <a:t>e-Literate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333333"/>
                </a:solidFill>
              </a:rPr>
              <a:t>Partner, </a:t>
            </a:r>
            <a:r>
              <a:rPr lang="en-US" sz="2400" b="0" i="1" dirty="0" err="1" smtClean="0">
                <a:solidFill>
                  <a:srgbClr val="333333"/>
                </a:solidFill>
              </a:rPr>
              <a:t>MindWires</a:t>
            </a:r>
            <a:r>
              <a:rPr lang="en-US" sz="2400" b="0" i="1" dirty="0" smtClean="0">
                <a:solidFill>
                  <a:srgbClr val="333333"/>
                </a:solidFill>
              </a:rPr>
              <a:t> Consulting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333333"/>
                </a:solidFill>
                <a:hlinkClick r:id="rId5"/>
              </a:rPr>
              <a:t>phil@mindwires.com</a:t>
            </a:r>
            <a:endParaRPr lang="en-US" sz="2400" b="0" dirty="0" smtClean="0">
              <a:solidFill>
                <a:srgbClr val="333333"/>
              </a:solidFill>
            </a:endParaRPr>
          </a:p>
        </p:txBody>
      </p:sp>
      <p:pic>
        <p:nvPicPr>
          <p:cNvPr id="12" name="Picture 11" descr="Feldstein Headshot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787" y="2071281"/>
            <a:ext cx="2573795" cy="3493008"/>
          </a:xfrm>
          <a:prstGeom prst="rect">
            <a:avLst/>
          </a:prstGeom>
        </p:spPr>
      </p:pic>
      <p:pic>
        <p:nvPicPr>
          <p:cNvPr id="13" name="Picture 12" descr="Hill Headshot Jun 2014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490" y="2053797"/>
            <a:ext cx="2847783" cy="3474720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945779" y="1083560"/>
            <a:ext cx="3830406" cy="889000"/>
          </a:xfrm>
          <a:prstGeom prst="rect">
            <a:avLst/>
          </a:prstGeom>
        </p:spPr>
        <p:txBody>
          <a:bodyPr vert="horz" lIns="0" tIns="65311" rIns="0" bIns="65311" rtlCol="0" anchor="ctr">
            <a:norm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333333"/>
                </a:solidFill>
                <a:latin typeface="+mj-lt"/>
              </a:rPr>
              <a:t>Moderator:</a:t>
            </a:r>
            <a:endParaRPr lang="en-US" sz="44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85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3979" y="827127"/>
            <a:ext cx="13166725" cy="1189037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333333"/>
                </a:solidFill>
                <a:latin typeface="+mj-lt"/>
              </a:rPr>
              <a:t>Questions?</a:t>
            </a:r>
            <a:endParaRPr lang="en-US" sz="44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744955" y="7552052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20</a:t>
            </a:fld>
            <a:endParaRPr lang="en-US" sz="1600"/>
          </a:p>
        </p:txBody>
      </p:sp>
      <p:pic>
        <p:nvPicPr>
          <p:cNvPr id="6" name="Picture 5" descr="iStock_21006935_XXXLAR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9423"/>
            <a:ext cx="14630400" cy="6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32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096" y="606880"/>
            <a:ext cx="13166725" cy="11890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Join the Conversation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5886" y="5748831"/>
            <a:ext cx="2856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@</a:t>
            </a:r>
            <a:r>
              <a:rPr lang="en-US" sz="3200" dirty="0" err="1" smtClean="0"/>
              <a:t>PhilOnEdTech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087163" y="3277371"/>
            <a:ext cx="36815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/>
              <a:t>http://e</a:t>
            </a:r>
            <a:r>
              <a:rPr lang="en-US" sz="3400" dirty="0"/>
              <a:t>-</a:t>
            </a:r>
            <a:r>
              <a:rPr lang="en-US" sz="3400" dirty="0" err="1" smtClean="0"/>
              <a:t>literate.tv</a:t>
            </a:r>
            <a:r>
              <a:rPr lang="en-US" sz="3400" dirty="0" smtClean="0"/>
              <a:t>/</a:t>
            </a: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1087163" y="2516005"/>
            <a:ext cx="444690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/>
              <a:t>http://</a:t>
            </a:r>
            <a:r>
              <a:rPr lang="en-US" sz="3400" dirty="0" err="1" smtClean="0"/>
              <a:t>mfeldstein.com</a:t>
            </a:r>
            <a:r>
              <a:rPr lang="en-US" sz="3400" dirty="0" smtClean="0"/>
              <a:t>/</a:t>
            </a:r>
            <a:endParaRPr lang="en-US" sz="3400" dirty="0"/>
          </a:p>
        </p:txBody>
      </p:sp>
      <p:sp>
        <p:nvSpPr>
          <p:cNvPr id="8" name="Rectangle 7"/>
          <p:cNvSpPr/>
          <p:nvPr/>
        </p:nvSpPr>
        <p:spPr>
          <a:xfrm>
            <a:off x="1087163" y="1754638"/>
            <a:ext cx="535274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/>
              <a:t>https://echo360.com/blog/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5886" y="4380707"/>
            <a:ext cx="23553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@</a:t>
            </a:r>
            <a:r>
              <a:rPr lang="en-US" sz="3200" dirty="0" err="1" smtClean="0"/>
              <a:t>FredSinger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3945886" y="5064769"/>
            <a:ext cx="20519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@echo360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3945886" y="6432892"/>
            <a:ext cx="24545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‪@</a:t>
            </a:r>
            <a:r>
              <a:rPr lang="en-US" sz="3200" dirty="0" err="1"/>
              <a:t>eLiterateTV</a:t>
            </a:r>
            <a:r>
              <a:rPr lang="en-US" sz="3200" dirty="0"/>
              <a:t>‬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63" y="4652802"/>
            <a:ext cx="2061179" cy="2372752"/>
          </a:xfrm>
          <a:prstGeom prst="rect">
            <a:avLst/>
          </a:prstGeom>
        </p:spPr>
      </p:pic>
      <p:pic>
        <p:nvPicPr>
          <p:cNvPr id="13" name="Picture 12" descr="iStock_102426141_XXXLARG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376" y="2058700"/>
            <a:ext cx="5854445" cy="54945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815821" y="7714272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21</a:t>
            </a:fld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087163" y="4167329"/>
            <a:ext cx="6264932" cy="0"/>
          </a:xfrm>
          <a:prstGeom prst="line">
            <a:avLst/>
          </a:prstGeom>
          <a:ln w="38100" cmpd="sng">
            <a:solidFill>
              <a:srgbClr val="0076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45886" y="7116953"/>
            <a:ext cx="278734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@mfeldstein67</a:t>
            </a:r>
          </a:p>
        </p:txBody>
      </p:sp>
    </p:spTree>
    <p:extLst>
      <p:ext uri="{BB962C8B-B14F-4D97-AF65-F5344CB8AC3E}">
        <p14:creationId xmlns:p14="http://schemas.microsoft.com/office/powerpoint/2010/main" val="391701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72056"/>
            <a:ext cx="13166725" cy="889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Setting the Stage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096" y="1954216"/>
            <a:ext cx="13166725" cy="5753100"/>
          </a:xfrm>
        </p:spPr>
        <p:txBody>
          <a:bodyPr>
            <a:noAutofit/>
          </a:bodyPr>
          <a:lstStyle/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400" dirty="0">
                <a:solidFill>
                  <a:srgbClr val="333333"/>
                </a:solidFill>
              </a:rPr>
              <a:t>Why have LMS and video platforms not fulfilled the pedagogical </a:t>
            </a:r>
            <a:r>
              <a:rPr lang="en-US" sz="3400" dirty="0" smtClean="0">
                <a:solidFill>
                  <a:srgbClr val="333333"/>
                </a:solidFill>
              </a:rPr>
              <a:t> promise in </a:t>
            </a:r>
            <a:r>
              <a:rPr lang="en-US" sz="3400" dirty="0">
                <a:solidFill>
                  <a:srgbClr val="333333"/>
                </a:solidFill>
              </a:rPr>
              <a:t>the </a:t>
            </a:r>
            <a:r>
              <a:rPr lang="en-US" sz="3400" dirty="0" smtClean="0">
                <a:solidFill>
                  <a:srgbClr val="333333"/>
                </a:solidFill>
              </a:rPr>
              <a:t>classroom?</a:t>
            </a:r>
            <a:endParaRPr lang="en-US" sz="3400" dirty="0">
              <a:solidFill>
                <a:srgbClr val="333333"/>
              </a:solidFill>
            </a:endParaRPr>
          </a:p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400" dirty="0">
                <a:solidFill>
                  <a:srgbClr val="333333"/>
                </a:solidFill>
              </a:rPr>
              <a:t>How do we </a:t>
            </a:r>
            <a:r>
              <a:rPr lang="en-US" sz="3400" dirty="0" smtClean="0">
                <a:solidFill>
                  <a:srgbClr val="333333"/>
                </a:solidFill>
              </a:rPr>
              <a:t>shift </a:t>
            </a:r>
            <a:r>
              <a:rPr lang="en-US" sz="3400" dirty="0">
                <a:solidFill>
                  <a:srgbClr val="333333"/>
                </a:solidFill>
              </a:rPr>
              <a:t>from technology-as-a-utility to </a:t>
            </a:r>
            <a:r>
              <a:rPr lang="en-US" sz="3400" dirty="0" smtClean="0">
                <a:solidFill>
                  <a:srgbClr val="333333"/>
                </a:solidFill>
              </a:rPr>
              <a:t>technology that drives </a:t>
            </a:r>
            <a:r>
              <a:rPr lang="en-US" sz="3400" dirty="0">
                <a:solidFill>
                  <a:srgbClr val="333333"/>
                </a:solidFill>
              </a:rPr>
              <a:t>positive outcomes?</a:t>
            </a:r>
          </a:p>
          <a:p>
            <a:pPr marL="1167460" lvl="1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3400" dirty="0">
                <a:solidFill>
                  <a:srgbClr val="333333"/>
                </a:solidFill>
              </a:rPr>
              <a:t>What can we learn from other industry best practices to guide us? </a:t>
            </a:r>
          </a:p>
          <a:p>
            <a:pPr marL="514350" indent="-514350">
              <a:spcAft>
                <a:spcPts val="1714"/>
              </a:spcAft>
              <a:buClr>
                <a:schemeClr val="accent1"/>
              </a:buClr>
              <a:buFont typeface="+mj-lt"/>
              <a:buAutoNum type="arabicPeriod"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3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5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3979" y="1462301"/>
            <a:ext cx="13684556" cy="889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Why is 90%+ of technology spend not focused on learning outcomes?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2550" y="2690290"/>
            <a:ext cx="7996073" cy="5753100"/>
          </a:xfrm>
          <a:prstGeom prst="rect">
            <a:avLst/>
          </a:prstGeom>
        </p:spPr>
        <p:txBody>
          <a:bodyPr vert="horz" lIns="38100" tIns="65311" rIns="0" bIns="65311" rtlCol="0">
            <a:no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714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3000" dirty="0" smtClean="0">
                <a:solidFill>
                  <a:srgbClr val="333333"/>
                </a:solidFill>
              </a:rPr>
              <a:t>Many purchased technology systems have the words “learning” in them but actual workflows are ”administrative” in nature.</a:t>
            </a:r>
          </a:p>
          <a:p>
            <a:pPr lvl="1">
              <a:spcAft>
                <a:spcPts val="1714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3000" dirty="0" smtClean="0">
                <a:solidFill>
                  <a:srgbClr val="333333"/>
                </a:solidFill>
              </a:rPr>
              <a:t>Pedagogical deployments tend to be experimental </a:t>
            </a:r>
            <a:r>
              <a:rPr lang="mr-IN" sz="3000" dirty="0" smtClean="0">
                <a:solidFill>
                  <a:srgbClr val="333333"/>
                </a:solidFill>
              </a:rPr>
              <a:t>–</a:t>
            </a:r>
            <a:r>
              <a:rPr lang="en-US" sz="3000" dirty="0" smtClean="0">
                <a:solidFill>
                  <a:srgbClr val="333333"/>
                </a:solidFill>
              </a:rPr>
              <a:t> not scaled</a:t>
            </a:r>
          </a:p>
          <a:p>
            <a:pPr lvl="1">
              <a:spcAft>
                <a:spcPts val="1714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3000" dirty="0">
                <a:solidFill>
                  <a:srgbClr val="333333"/>
                </a:solidFill>
              </a:rPr>
              <a:t>Technology spend treated as a cost center </a:t>
            </a:r>
            <a:r>
              <a:rPr lang="mr-IN" sz="3000" dirty="0">
                <a:solidFill>
                  <a:srgbClr val="333333"/>
                </a:solidFill>
              </a:rPr>
              <a:t>–</a:t>
            </a:r>
            <a:r>
              <a:rPr lang="en-US" sz="3000" dirty="0">
                <a:solidFill>
                  <a:srgbClr val="333333"/>
                </a:solidFill>
              </a:rPr>
              <a:t> not an investment to improve economics and efficacy of learning.</a:t>
            </a:r>
          </a:p>
          <a:p>
            <a:pPr lvl="1">
              <a:spcAft>
                <a:spcPts val="1714"/>
              </a:spcAft>
              <a:buClr>
                <a:schemeClr val="accent1"/>
              </a:buClr>
              <a:buFont typeface="Arial"/>
              <a:buChar char="•"/>
            </a:pPr>
            <a:endParaRPr lang="en-US" sz="3000" dirty="0" smtClean="0">
              <a:solidFill>
                <a:srgbClr val="333333"/>
              </a:solidFill>
            </a:endParaRPr>
          </a:p>
          <a:p>
            <a:pPr lvl="1">
              <a:spcAft>
                <a:spcPts val="1714"/>
              </a:spcAft>
              <a:buClr>
                <a:schemeClr val="accent1"/>
              </a:buClr>
              <a:buFont typeface="Arial"/>
              <a:buChar char="•"/>
            </a:pPr>
            <a:endParaRPr lang="en-US" sz="3000" dirty="0" smtClean="0">
              <a:solidFill>
                <a:srgbClr val="333333"/>
              </a:solidFill>
            </a:endParaRPr>
          </a:p>
        </p:txBody>
      </p:sp>
      <p:pic>
        <p:nvPicPr>
          <p:cNvPr id="4" name="Picture 3" descr="iStock_1616993_XLAR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620" y="2815489"/>
            <a:ext cx="5760035" cy="44545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4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4366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2236" y="774700"/>
            <a:ext cx="13166725" cy="889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3 Drivers for Outcomes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556729" y="7663705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5</a:t>
            </a:fld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578" y="2198582"/>
            <a:ext cx="4096512" cy="8122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4C4C4C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900" dirty="0">
                <a:solidFill>
                  <a:schemeClr val="bg1"/>
                </a:solidFill>
              </a:rPr>
              <a:t>Blended/Active  Learning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2968" y="1966515"/>
            <a:ext cx="766864" cy="1224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310" tIns="65310" rIns="65310" bIns="65310" numCol="1" spcCol="54426" rtlCol="0" anchor="t">
            <a:spAutoFit/>
          </a:bodyPr>
          <a:lstStyle/>
          <a:p>
            <a:pPr defTabSz="932919" hangingPunct="0"/>
            <a:r>
              <a:rPr lang="en-US" sz="7100" dirty="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7803" y="1971930"/>
            <a:ext cx="766864" cy="1224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310" tIns="65310" rIns="65310" bIns="65310" numCol="1" spcCol="54426" rtlCol="0" anchor="t">
            <a:spAutoFit/>
          </a:bodyPr>
          <a:lstStyle/>
          <a:p>
            <a:pPr defTabSz="932919" hangingPunct="0"/>
            <a:r>
              <a:rPr lang="en-US" sz="7100" dirty="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+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286987" y="2198582"/>
            <a:ext cx="4096512" cy="8122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4C4C4C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900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66779" y="2198582"/>
            <a:ext cx="4096512" cy="8122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rgbClr val="4C4C4C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algn="ctr"/>
            <a:r>
              <a:rPr lang="en-US" sz="2900" dirty="0">
                <a:solidFill>
                  <a:schemeClr val="bg1"/>
                </a:solidFill>
              </a:rPr>
              <a:t>Big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9871" y="4684562"/>
            <a:ext cx="3465253" cy="53200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dirty="0"/>
              <a:t>Video Learning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05692" y="5643730"/>
            <a:ext cx="2833269" cy="1732336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en-US" b="1" dirty="0" smtClean="0"/>
              <a:t>Big data needs little data.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“Behavioral Data”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593" y="3595472"/>
            <a:ext cx="1640731" cy="18644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81041" y="6772620"/>
            <a:ext cx="3465253" cy="53200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b="1" dirty="0" smtClean="0"/>
              <a:t>Social Learning</a:t>
            </a:r>
            <a:endParaRPr lang="en-US" b="1" dirty="0"/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4462" y="3280447"/>
            <a:ext cx="2192944" cy="1794897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8859" y="5080348"/>
            <a:ext cx="3151358" cy="15202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523" y="4335853"/>
            <a:ext cx="1882935" cy="9397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884" y="3316695"/>
            <a:ext cx="3246970" cy="15124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922" y="5127895"/>
            <a:ext cx="1772883" cy="17728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75344" y="6733762"/>
            <a:ext cx="3465253" cy="93211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b="1" dirty="0" smtClean="0"/>
              <a:t>Instructor + Mobile Classroom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566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137" y="1513545"/>
            <a:ext cx="9977695" cy="64861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624545"/>
            <a:ext cx="13166725" cy="889000"/>
          </a:xfrm>
          <a:prstGeom prst="rect">
            <a:avLst/>
          </a:prstGeom>
        </p:spPr>
        <p:txBody>
          <a:bodyPr vert="horz" lIns="0" tIns="65311" rIns="0" bIns="65311" rtlCol="0" anchor="ctr">
            <a:norm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Era of More LMS Competition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2629183" y="7707738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6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8071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74700"/>
            <a:ext cx="13166725" cy="889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Adoption Cycles Shortening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50617" y="2226001"/>
            <a:ext cx="11716108" cy="4642059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7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7255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106" y="1527637"/>
            <a:ext cx="11214191" cy="6462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213" y="662143"/>
            <a:ext cx="13166725" cy="889000"/>
          </a:xfrm>
          <a:prstGeom prst="rect">
            <a:avLst/>
          </a:prstGeom>
        </p:spPr>
        <p:txBody>
          <a:bodyPr vert="horz" lIns="0" tIns="65311" rIns="0" bIns="65311" rtlCol="0" anchor="ctr">
            <a:normAutofit/>
          </a:bodyPr>
          <a:lstStyle>
            <a:lvl1pPr algn="l" defTabSz="65311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333333"/>
                </a:solidFill>
                <a:latin typeface="+mj-lt"/>
              </a:rPr>
              <a:t>LMS as Portal for Learning Applications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FEC368-1D7A-4F81-ABF6-AE0E36BAF64C}" type="slidenum">
              <a:rPr lang="en-US" sz="1600" smtClean="0"/>
              <a:pPr algn="r"/>
              <a:t>8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9040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0481" y="848510"/>
            <a:ext cx="13166725" cy="889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j-lt"/>
              </a:rPr>
              <a:t>Case example: managing video for convenience or </a:t>
            </a:r>
            <a:r>
              <a:rPr lang="mr-IN" dirty="0" smtClean="0">
                <a:solidFill>
                  <a:srgbClr val="333333"/>
                </a:solidFill>
                <a:latin typeface="+mj-lt"/>
              </a:rPr>
              <a:t>…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629183" y="7689852"/>
            <a:ext cx="1706562" cy="395288"/>
          </a:xfrm>
          <a:prstGeom prst="rect">
            <a:avLst/>
          </a:prstGeom>
        </p:spPr>
        <p:txBody>
          <a:bodyPr/>
          <a:lstStyle/>
          <a:p>
            <a:pPr algn="r"/>
            <a:fld id="{0CFEC368-1D7A-4F81-ABF6-AE0E36BAF64C}" type="slidenum">
              <a:rPr lang="en-US" sz="1600" smtClean="0"/>
              <a:pPr algn="r"/>
              <a:t>9</a:t>
            </a:fld>
            <a:endParaRPr lang="en-US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97741"/>
            <a:ext cx="6656881" cy="4992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082" y="2049550"/>
            <a:ext cx="5620308" cy="298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382" y="4177553"/>
            <a:ext cx="5446199" cy="3074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0471" y="7252226"/>
            <a:ext cx="20153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Video Library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616799"/>
      </p:ext>
    </p:extLst>
  </p:cSld>
  <p:clrMapOvr>
    <a:masterClrMapping/>
  </p:clrMapOvr>
</p:sld>
</file>

<file path=ppt/theme/theme1.xml><?xml version="1.0" encoding="utf-8"?>
<a:theme xmlns:a="http://schemas.openxmlformats.org/drawingml/2006/main" name="v2_echo360">
  <a:themeElements>
    <a:clrScheme name="Custom 1 2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0076C0"/>
      </a:accent1>
      <a:accent2>
        <a:srgbClr val="00CCF3"/>
      </a:accent2>
      <a:accent3>
        <a:srgbClr val="AB275C"/>
      </a:accent3>
      <a:accent4>
        <a:srgbClr val="FF9300"/>
      </a:accent4>
      <a:accent5>
        <a:srgbClr val="00AD41"/>
      </a:accent5>
      <a:accent6>
        <a:srgbClr val="FFC900"/>
      </a:accent6>
      <a:hlink>
        <a:srgbClr val="00CCF3"/>
      </a:hlink>
      <a:folHlink>
        <a:srgbClr val="00CCF3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4F6E15C8-48E8-DF49-97A9-67AE1B74D7C5}" vid="{53162ABB-4374-1344-B3E1-8C33CDB54F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Echo360 1-17-17</Template>
  <TotalTime>568</TotalTime>
  <Words>806</Words>
  <Application>Microsoft Macintosh PowerPoint</Application>
  <PresentationFormat>Custom</PresentationFormat>
  <Paragraphs>164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v2_echo360</vt:lpstr>
      <vt:lpstr>PowerPoint Presentation</vt:lpstr>
      <vt:lpstr>PowerPoint Presentation</vt:lpstr>
      <vt:lpstr>Setting the Stage</vt:lpstr>
      <vt:lpstr>Why is 90%+ of technology spend not focused on learning outcomes?</vt:lpstr>
      <vt:lpstr>3 Drivers for Outcomes</vt:lpstr>
      <vt:lpstr>PowerPoint Presentation</vt:lpstr>
      <vt:lpstr>Adoption Cycles Shortening</vt:lpstr>
      <vt:lpstr>PowerPoint Presentation</vt:lpstr>
      <vt:lpstr>Case example: managing video for convenience or …</vt:lpstr>
      <vt:lpstr>… or integration into teaching and learning?</vt:lpstr>
      <vt:lpstr>How can you make the most effective decisions?</vt:lpstr>
      <vt:lpstr>1. Form a selection committee with key stakeholders.</vt:lpstr>
      <vt:lpstr>Think of the selection process as social infrastructure.</vt:lpstr>
      <vt:lpstr>2. Develop a flexible but scaled academic strategy.</vt:lpstr>
      <vt:lpstr>3. Spend more time analyzing architecture vs. features. </vt:lpstr>
      <vt:lpstr>4. Future proof technology architecture by grounding choices in actual student and instructor behaviors.</vt:lpstr>
      <vt:lpstr>PowerPoint Presentation</vt:lpstr>
      <vt:lpstr>PowerPoint Presentation</vt:lpstr>
      <vt:lpstr>PowerPoint Presentation</vt:lpstr>
      <vt:lpstr>Questions?</vt:lpstr>
      <vt:lpstr>Join the Conversation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Caccavale</dc:creator>
  <cp:lastModifiedBy>Autumn Taylor</cp:lastModifiedBy>
  <cp:revision>80</cp:revision>
  <cp:lastPrinted>2016-11-03T20:36:25Z</cp:lastPrinted>
  <dcterms:created xsi:type="dcterms:W3CDTF">2017-01-18T20:34:31Z</dcterms:created>
  <dcterms:modified xsi:type="dcterms:W3CDTF">2017-04-26T15:14:14Z</dcterms:modified>
</cp:coreProperties>
</file>